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92" r:id="rId13"/>
    <p:sldId id="271" r:id="rId14"/>
    <p:sldId id="266" r:id="rId15"/>
    <p:sldId id="267" r:id="rId16"/>
    <p:sldId id="272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5" r:id="rId26"/>
    <p:sldId id="286" r:id="rId27"/>
    <p:sldId id="287" r:id="rId28"/>
    <p:sldId id="288" r:id="rId29"/>
    <p:sldId id="289" r:id="rId30"/>
    <p:sldId id="293" r:id="rId31"/>
    <p:sldId id="29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00"/>
    <a:srgbClr val="FF3300"/>
    <a:srgbClr val="006600"/>
    <a:srgbClr val="008A00"/>
    <a:srgbClr val="33CC33"/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04" autoAdjust="0"/>
  </p:normalViewPr>
  <p:slideViewPr>
    <p:cSldViewPr>
      <p:cViewPr>
        <p:scale>
          <a:sx n="76" d="100"/>
          <a:sy n="76" d="100"/>
        </p:scale>
        <p:origin x="-69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4AEBA-D2A6-4FF1-ADC4-CB0ADA882C6A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BA452-AB6F-4FD6-902C-38F1289DA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768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BA452-AB6F-4FD6-902C-38F1289DAC3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 cstate="print">
            <a:lum bright="-12000" contrast="-100000"/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69CD-531C-4AC7-AB99-01017A06B3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44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B8D82-D595-44A1-AB56-3BE00C50B7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583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FFFBF-6955-4470-A533-81CBDEAEE8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878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8D7CC-F250-4943-A22E-131B515449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167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3CB61-25C2-4A43-A104-BA84379F1D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579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BDFD1-B07D-43BA-A73A-C19AD22D23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938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95089-9FB3-491E-8246-F105184260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890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443D9-8EF0-475E-B523-CE9A8F10CA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722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99B00-E346-4390-B1C5-2A99822F70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87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72D2B-10D5-464F-A154-81CAE206F6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282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0E2C-56DA-406D-895C-64BDB40A12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915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27" name="Picture 10" descr="12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 descr="water_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FAA51D-207E-4B0B-8F1E-93E340B39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2147483647 w 5767"/>
              <a:gd name="T1" fmla="*/ 2147483647 h 2730"/>
              <a:gd name="T2" fmla="*/ 2147483647 w 5767"/>
              <a:gd name="T3" fmla="*/ 2147483647 h 2730"/>
              <a:gd name="T4" fmla="*/ 2147483647 w 5767"/>
              <a:gd name="T5" fmla="*/ 2147483647 h 2730"/>
              <a:gd name="T6" fmla="*/ 2147483647 w 5767"/>
              <a:gd name="T7" fmla="*/ 2147483647 h 2730"/>
              <a:gd name="T8" fmla="*/ 2147483647 w 5767"/>
              <a:gd name="T9" fmla="*/ 2147483647 h 2730"/>
              <a:gd name="T10" fmla="*/ 2147483647 w 5767"/>
              <a:gd name="T11" fmla="*/ 2147483647 h 2730"/>
              <a:gd name="T12" fmla="*/ 2147483647 w 5767"/>
              <a:gd name="T13" fmla="*/ 0 h 2730"/>
              <a:gd name="T14" fmla="*/ 0 w 5767"/>
              <a:gd name="T15" fmla="*/ 2147483647 h 2730"/>
              <a:gd name="T16" fmla="*/ 2147483647 w 5767"/>
              <a:gd name="T17" fmla="*/ 2147483647 h 27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4" name="Picture 12" descr="butterfly 19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" y="2286000"/>
            <a:ext cx="8305800" cy="1752600"/>
          </a:xfrm>
        </p:spPr>
        <p:txBody>
          <a:bodyPr/>
          <a:lstStyle/>
          <a:p>
            <a:pPr eaLnBrk="1" hangingPunct="1"/>
            <a:r>
              <a:rPr lang="ru-RU" sz="4800" b="1" i="1" dirty="0" smtClean="0">
                <a:solidFill>
                  <a:srgbClr val="006600"/>
                </a:solidFill>
              </a:rPr>
              <a:t>Проект:  </a:t>
            </a:r>
          </a:p>
          <a:p>
            <a:pPr eaLnBrk="1" hangingPunct="1"/>
            <a:r>
              <a:rPr lang="ru-RU" sz="4800" b="1" i="1" dirty="0" smtClean="0">
                <a:solidFill>
                  <a:srgbClr val="006600"/>
                </a:solidFill>
              </a:rPr>
              <a:t>«Комнатные растения»</a:t>
            </a:r>
          </a:p>
          <a:p>
            <a:pPr eaLnBrk="1" hangingPunct="1"/>
            <a:endParaRPr lang="ru-RU" sz="4800" b="1" i="1" dirty="0" smtClean="0">
              <a:solidFill>
                <a:srgbClr val="006600"/>
              </a:solidFill>
            </a:endParaRPr>
          </a:p>
          <a:p>
            <a:pPr eaLnBrk="1" hangingPunct="1"/>
            <a:r>
              <a:rPr lang="ru-RU" b="1" i="1" smtClean="0">
                <a:solidFill>
                  <a:srgbClr val="333300"/>
                </a:solidFill>
                <a:cs typeface="Times New Roman" pitchFamily="18" charset="0"/>
              </a:rPr>
              <a:t>Автор :ПЕРОВА </a:t>
            </a:r>
            <a:r>
              <a:rPr lang="ru-RU" b="1" i="1" dirty="0" smtClean="0">
                <a:solidFill>
                  <a:srgbClr val="333300"/>
                </a:solidFill>
                <a:cs typeface="Times New Roman" pitchFamily="18" charset="0"/>
              </a:rPr>
              <a:t>И.А.</a:t>
            </a:r>
            <a:endParaRPr lang="ru-RU" b="1" i="1" dirty="0" smtClean="0">
              <a:solidFill>
                <a:srgbClr val="333300"/>
              </a:solidFill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5" name="~PP1389.WAV">
            <a:hlinkClick r:id="" action="ppaction://media"/>
          </p:cNvPr>
          <p:cNvPicPr>
            <a:picLocks noRot="1" noChangeAspect="1"/>
          </p:cNvPicPr>
          <p:nvPr>
            <a:wavAudioFile r:embed="rId2" name="~PP138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04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7" name="Picture 4" descr="http://a2b2.ru/storage/images/person/141519/gallery/11878/90226_preview_22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2656"/>
            <a:ext cx="3384376" cy="2376264"/>
          </a:xfrm>
          <a:prstGeom prst="rect">
            <a:avLst/>
          </a:prstGeom>
          <a:noFill/>
        </p:spPr>
      </p:pic>
      <p:pic>
        <p:nvPicPr>
          <p:cNvPr id="8" name="Picture 7" descr="E:\Фото\дети с цветами\DSC0058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59632" y="260648"/>
            <a:ext cx="3437918" cy="2500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a2b2.ru/storage/images/person/141519/gallery/11878/90226_preview_22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2656"/>
            <a:ext cx="3427581" cy="2448272"/>
          </a:xfrm>
          <a:prstGeom prst="rect">
            <a:avLst/>
          </a:prstGeom>
          <a:noFill/>
        </p:spPr>
      </p:pic>
      <p:pic>
        <p:nvPicPr>
          <p:cNvPr id="22530" name="Picture 2" descr="https://im1-tub-ru.yandex.net/i?id=136d3b93f8a009b50d88d2333d29afb1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89040"/>
            <a:ext cx="3719904" cy="2721882"/>
          </a:xfrm>
          <a:prstGeom prst="round2DiagRect">
            <a:avLst/>
          </a:prstGeom>
          <a:noFill/>
        </p:spPr>
      </p:pic>
      <p:pic>
        <p:nvPicPr>
          <p:cNvPr id="22532" name="Picture 4" descr="https://im3-tub-ru.yandex.net/i?id=a77a9e34f8c9e6cfb4a9028f04840c95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212976"/>
            <a:ext cx="4648200" cy="3305175"/>
          </a:xfrm>
          <a:prstGeom prst="ellipse">
            <a:avLst/>
          </a:prstGeom>
          <a:noFill/>
        </p:spPr>
      </p:pic>
      <p:pic>
        <p:nvPicPr>
          <p:cNvPr id="22538" name="Picture 10" descr="http://ds95.ucoz.ru/_nw/2/s971064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04664"/>
            <a:ext cx="3528392" cy="2520280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290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Татьяна\Pictures\DSC00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288393"/>
            <a:ext cx="3357586" cy="3322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http://a2b2.ru/storage/images/person/141519/gallery/11877/90225_preview_22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052736"/>
            <a:ext cx="2880320" cy="2808312"/>
          </a:xfrm>
          <a:prstGeom prst="ellipse">
            <a:avLst/>
          </a:prstGeom>
          <a:noFill/>
        </p:spPr>
      </p:pic>
      <p:pic>
        <p:nvPicPr>
          <p:cNvPr id="21508" name="Picture 4" descr="http://a2b2.ru/storage/images/person/141519/gallery/11878/90226_preview_22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764704"/>
            <a:ext cx="2880320" cy="2376264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4243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Основной этап: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6600"/>
                </a:solidFill>
                <a:latin typeface="+mj-lt"/>
              </a:rPr>
              <a:t>Реализация проекта – это выращивание комнатных растений совместно с воспитанниками. </a:t>
            </a:r>
          </a:p>
        </p:txBody>
      </p:sp>
      <p:pic>
        <p:nvPicPr>
          <p:cNvPr id="5122" name="Picture 2" descr="C:\Users\Татьяна\Desktop\79387565_4059800_image3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857496"/>
            <a:ext cx="5357850" cy="3452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37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endParaRPr lang="ru-RU" smtClean="0"/>
          </a:p>
        </p:txBody>
      </p:sp>
      <p:pic>
        <p:nvPicPr>
          <p:cNvPr id="1026" name="Picture 2" descr="C:\Users\черниговка\Desktop\PA31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500306"/>
            <a:ext cx="3571900" cy="3744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черниговка\Desktop\PA31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66721" y="-49459"/>
            <a:ext cx="3600401" cy="39325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черниговка\Desktop\PA310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3995" y="3070955"/>
            <a:ext cx="3024336" cy="40284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черниговка\Desktop\PA310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69990" y="-527873"/>
            <a:ext cx="2448272" cy="38130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155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Заключительный этап: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latin typeface="+mj-lt"/>
              </a:rPr>
              <a:t>обмен опытом работы по формированию у детей основ экологической культуры с педагогами на консультации и памятки для родителей по теме; презентация проекта; паспорт комнатных растений.</a:t>
            </a:r>
          </a:p>
        </p:txBody>
      </p:sp>
    </p:spTree>
    <p:custDataLst>
      <p:tags r:id="rId1"/>
    </p:custDataLst>
  </p:cSld>
  <p:clrMapOvr>
    <a:masterClrMapping/>
  </p:clrMapOvr>
  <p:transition spd="slow" advTm="270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09600" y="-33338"/>
            <a:ext cx="8229600" cy="1143001"/>
          </a:xfrm>
        </p:spPr>
        <p:txBody>
          <a:bodyPr/>
          <a:lstStyle/>
          <a:p>
            <a:pPr eaLnBrk="1" hangingPunct="1"/>
            <a:r>
              <a:rPr lang="ru-RU" smtClean="0"/>
              <a:t>. </a:t>
            </a:r>
            <a:r>
              <a:rPr lang="ru-RU" b="1" i="1" smtClean="0">
                <a:solidFill>
                  <a:srgbClr val="FF0000"/>
                </a:solidFill>
              </a:rPr>
              <a:t>Направления работы: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3300"/>
                </a:solidFill>
                <a:latin typeface="+mj-lt"/>
              </a:rPr>
              <a:t>Игровая деятельность: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latin typeface="+mj-lt"/>
              </a:rPr>
              <a:t>Дидактические игры: «Где спряталась матрёшка?»; «Что изменилось?»; «Найди такое же»; «Угадай растение по описанию»; «Опиши, я отгадаю»; «Чего не стало?»; «Найди растение по названию»; «Что сначала, что потом?», «Необычные цветы»; «Цветочный магазин». ТРИЗ «Ели бы я был цветком»</a:t>
            </a:r>
          </a:p>
        </p:txBody>
      </p:sp>
    </p:spTree>
    <p:custDataLst>
      <p:tags r:id="rId1"/>
    </p:custDataLst>
  </p:cSld>
  <p:clrMapOvr>
    <a:masterClrMapping/>
  </p:clrMapOvr>
  <p:transition spd="slow" advTm="5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3300"/>
                </a:solidFill>
                <a:latin typeface="+mj-lt"/>
              </a:rPr>
              <a:t>Сюжетно-ролевые игры: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6600"/>
                </a:solidFill>
                <a:latin typeface="+mj-lt"/>
              </a:rPr>
              <a:t>«Цветовод»; «День рождения»; «Цветочный магазин»; «Семья». </a:t>
            </a:r>
          </a:p>
        </p:txBody>
      </p:sp>
      <p:pic>
        <p:nvPicPr>
          <p:cNvPr id="1026" name="Picture 2" descr="C:\Users\Татьяна\Desktop\PA31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357562"/>
            <a:ext cx="6572296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758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3300"/>
                </a:solidFill>
                <a:latin typeface="+mj-lt"/>
              </a:rPr>
              <a:t>     Познавательная деятельность: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latin typeface="+mj-lt"/>
              </a:rPr>
              <a:t>Занятия: «Комнатные растения – наши друзья»; «Цветущие растения»; кружковые занятия: «Учусь ухаживать за комнатным растением», «Расскажи </a:t>
            </a:r>
            <a:r>
              <a:rPr lang="ru-RU" b="1" i="1" dirty="0" err="1" smtClean="0">
                <a:solidFill>
                  <a:srgbClr val="006600"/>
                </a:solidFill>
                <a:latin typeface="+mj-lt"/>
              </a:rPr>
              <a:t>Хрюше</a:t>
            </a:r>
            <a:r>
              <a:rPr lang="ru-RU" b="1" i="1" dirty="0" smtClean="0">
                <a:solidFill>
                  <a:srgbClr val="006600"/>
                </a:solidFill>
                <a:latin typeface="+mj-lt"/>
              </a:rPr>
              <a:t> о комнатных растениях».</a:t>
            </a:r>
          </a:p>
        </p:txBody>
      </p:sp>
      <p:pic>
        <p:nvPicPr>
          <p:cNvPr id="2050" name="Picture 2" descr="C:\Users\Татьяна\Desktop\PA31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143380"/>
            <a:ext cx="4143372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101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FF3300"/>
                </a:solidFill>
                <a:latin typeface="+mj-lt"/>
              </a:rPr>
              <a:t>Познавательные беседы: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6600"/>
                </a:solidFill>
              </a:rPr>
              <a:t>«Комнатные растения – друзья или враги?»; «Растения в нашей жизни»; «Помоги растениям»; «Расскажи Незнайке о комнатных растениях»; «Уход за комнатными растениями». </a:t>
            </a:r>
          </a:p>
        </p:txBody>
      </p:sp>
      <p:pic>
        <p:nvPicPr>
          <p:cNvPr id="3074" name="Picture 2" descr="C:\Users\user\Desktop\IMG_20170303_155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056" y="4094312"/>
            <a:ext cx="8218416" cy="2575048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5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FF3300"/>
                </a:solidFill>
                <a:latin typeface="+mj-lt"/>
              </a:rPr>
              <a:t>Решение проблемных ситуаций: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latin typeface="+mj-lt"/>
              </a:rPr>
              <a:t>«За комнатными растениями необходим уход» </a:t>
            </a:r>
          </a:p>
        </p:txBody>
      </p:sp>
      <p:pic>
        <p:nvPicPr>
          <p:cNvPr id="12292" name="Picture 4" descr="http://ds95.ucoz.ru/_nw/1/s06805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2857500" cy="2143125"/>
          </a:xfrm>
          <a:prstGeom prst="ellipse">
            <a:avLst/>
          </a:prstGeom>
          <a:noFill/>
        </p:spPr>
      </p:pic>
      <p:pic>
        <p:nvPicPr>
          <p:cNvPr id="1026" name="Picture 2" descr="C:\Users\user\Desktop\IMG_20170303_155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9510" y="2348880"/>
            <a:ext cx="3060642" cy="3456384"/>
          </a:xfrm>
          <a:prstGeom prst="ellipse">
            <a:avLst/>
          </a:prstGeom>
          <a:noFill/>
        </p:spPr>
      </p:pic>
      <p:pic>
        <p:nvPicPr>
          <p:cNvPr id="1028" name="Picture 4" descr="C:\Users\user\Desktop\IMG_20170303_160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276872"/>
            <a:ext cx="2976331" cy="3456384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28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858000" cy="1143000"/>
          </a:xfrm>
        </p:spPr>
        <p:txBody>
          <a:bodyPr/>
          <a:lstStyle/>
          <a:p>
            <a:pPr algn="l" eaLnBrk="1" hangingPunct="1"/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3600" b="1" i="1" dirty="0" smtClean="0">
                <a:solidFill>
                  <a:srgbClr val="006600"/>
                </a:solidFill>
              </a:rPr>
              <a:t>Всё самое прекрасное в жизни сравнивается с цветами. </a:t>
            </a:r>
            <a:br>
              <a:rPr lang="ru-RU" sz="3600" b="1" i="1" dirty="0" smtClean="0">
                <a:solidFill>
                  <a:srgbClr val="006600"/>
                </a:solidFill>
              </a:rPr>
            </a:br>
            <a:r>
              <a:rPr lang="ru-RU" sz="3600" b="1" i="1" dirty="0" smtClean="0">
                <a:solidFill>
                  <a:srgbClr val="006600"/>
                </a:solidFill>
              </a:rPr>
              <a:t>Каждый человек достоин удивления, восхищения и особого ухода и внимания.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638800"/>
            <a:ext cx="8153400" cy="4873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ru-RU" sz="4800" b="1" i="1" dirty="0" smtClean="0">
              <a:solidFill>
                <a:srgbClr val="006600"/>
              </a:solidFill>
              <a:latin typeface="+mj-lt"/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sz="4800" b="1" i="1" dirty="0" smtClean="0">
              <a:solidFill>
                <a:srgbClr val="006600"/>
              </a:solidFill>
              <a:latin typeface="+mj-lt"/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sz="4800" b="1" i="1" dirty="0" smtClean="0">
              <a:solidFill>
                <a:srgbClr val="006600"/>
              </a:solidFill>
              <a:latin typeface="+mj-lt"/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sz="4800" b="1" i="1" dirty="0" smtClean="0">
              <a:solidFill>
                <a:srgbClr val="006600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 advTm="111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3300"/>
                </a:solidFill>
                <a:latin typeface="+mj-lt"/>
              </a:rPr>
              <a:t>Беседы – обсуждения: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6600"/>
                </a:solidFill>
                <a:latin typeface="+mj-lt"/>
              </a:rPr>
              <a:t>«Что необходимо растениям для жизни?»; «Как поливать комнатные растения?»; «Как дети с родителями заботятся о комнатных растениях?»; «В каких случаях дарят цветы?». </a:t>
            </a:r>
          </a:p>
        </p:txBody>
      </p:sp>
    </p:spTree>
    <p:custDataLst>
      <p:tags r:id="rId1"/>
    </p:custDataLst>
  </p:cSld>
  <p:clrMapOvr>
    <a:masterClrMapping/>
  </p:clrMapOvr>
  <p:transition spd="slow" advTm="20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0000"/>
                </a:solidFill>
              </a:rPr>
              <a:t>    Экскурсия по экологическим уголкам в других группах, по детскому саду.</a:t>
            </a:r>
          </a:p>
        </p:txBody>
      </p:sp>
      <p:pic>
        <p:nvPicPr>
          <p:cNvPr id="15364" name="Picture 4" descr="E:\Фото\дети с цветами\P1010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3071834" cy="50006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500174"/>
            <a:ext cx="3554407" cy="50720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Татьяна\Desktop\PA31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321703" y="3107529"/>
            <a:ext cx="4286280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971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i="1" smtClean="0">
                <a:solidFill>
                  <a:srgbClr val="FF0000"/>
                </a:solidFill>
                <a:latin typeface="+mj-lt"/>
              </a:rPr>
              <a:t>Речевое развитие:</a:t>
            </a:r>
            <a:endParaRPr lang="ru-RU" b="1" i="1" dirty="0" smtClean="0">
              <a:solidFill>
                <a:srgbClr val="FF0000"/>
              </a:solidFill>
              <a:latin typeface="+mj-lt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6600"/>
                </a:solidFill>
                <a:latin typeface="+mj-lt"/>
              </a:rPr>
              <a:t>Заучивание и чтение стихотворений о растениях; Чтение научно-популярной и художественной литературы по теме; Обсуждение пословиц, поговорок, отгадывание загадок; Рассматривание иллюстраций, открыток с изображением комнатных растений. </a:t>
            </a:r>
          </a:p>
        </p:txBody>
      </p:sp>
    </p:spTree>
    <p:custDataLst>
      <p:tags r:id="rId1"/>
    </p:custDataLst>
  </p:cSld>
  <p:clrMapOvr>
    <a:masterClrMapping/>
  </p:clrMapOvr>
  <p:transition spd="slow" advTm="185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762000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Художественно – эстетическое развитие: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b="1" i="1" dirty="0" smtClean="0">
                <a:solidFill>
                  <a:srgbClr val="006600"/>
                </a:solidFill>
                <a:latin typeface="+mj-lt"/>
              </a:rPr>
              <a:t>Изготовление цветов из бумаги; Аппликация «Семицветик»,Коллективная аппликация «Мы любители природы»; Рисование красками, карандашами, мелками комнатных растений; </a:t>
            </a:r>
            <a:r>
              <a:rPr lang="ru-RU" b="1" i="1" dirty="0">
                <a:solidFill>
                  <a:srgbClr val="006600"/>
                </a:solidFill>
                <a:latin typeface="+mj-lt"/>
              </a:rPr>
              <a:t>л</a:t>
            </a:r>
            <a:r>
              <a:rPr lang="ru-RU" b="1" i="1" dirty="0" smtClean="0">
                <a:solidFill>
                  <a:srgbClr val="006600"/>
                </a:solidFill>
                <a:latin typeface="+mj-lt"/>
              </a:rPr>
              <a:t>епка из пластилина «Любимые цветочки»; Конструирование цветов из мозаики. </a:t>
            </a:r>
          </a:p>
        </p:txBody>
      </p:sp>
    </p:spTree>
    <p:custDataLst>
      <p:tags r:id="rId1"/>
    </p:custDataLst>
  </p:cSld>
  <p:clrMapOvr>
    <a:masterClrMapping/>
  </p:clrMapOvr>
  <p:transition spd="slow" advTm="8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20170303_155253_3C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392488" cy="4536504"/>
          </a:xfrm>
          <a:prstGeom prst="ellipse">
            <a:avLst/>
          </a:prstGeom>
          <a:noFill/>
        </p:spPr>
      </p:pic>
      <p:pic>
        <p:nvPicPr>
          <p:cNvPr id="2051" name="Picture 3" descr="C:\Users\user\Desktop\IMG_20170303_155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552" y="188640"/>
            <a:ext cx="3744416" cy="4392488"/>
          </a:xfrm>
          <a:prstGeom prst="ellipse">
            <a:avLst/>
          </a:prstGeom>
          <a:noFill/>
        </p:spPr>
      </p:pic>
    </p:spTree>
  </p:cSld>
  <p:clrMapOvr>
    <a:masterClrMapping/>
  </p:clrMapOvr>
  <p:transition spd="slow" advTm="1872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+mj-lt"/>
              </a:rPr>
              <a:t>Упражнения на дыхание:</a:t>
            </a:r>
          </a:p>
          <a:p>
            <a:pPr marL="0" indent="0" algn="ctr" eaLnBrk="1" hangingPunct="1">
              <a:buFontTx/>
              <a:buNone/>
              <a:defRPr/>
            </a:pPr>
            <a:endParaRPr lang="en-US" b="1" i="1" dirty="0" smtClean="0">
              <a:solidFill>
                <a:srgbClr val="FF0000"/>
              </a:solidFill>
              <a:latin typeface="+mj-lt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latin typeface="+mj-lt"/>
              </a:rPr>
              <a:t>«Подуем на цветок», «Согреем цветок своим дыханием» 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857496"/>
            <a:ext cx="5214974" cy="32621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125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Труд: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latin typeface="+mj-lt"/>
              </a:rPr>
              <a:t>Работа в «уголке природы» по уходу за комнатными растениями</a:t>
            </a:r>
            <a:r>
              <a:rPr lang="ru-RU" b="1" i="1" dirty="0" smtClean="0">
                <a:latin typeface="+mj-lt"/>
              </a:rPr>
              <a:t>. </a:t>
            </a:r>
          </a:p>
          <a:p>
            <a:pPr marL="0" indent="0" eaLnBrk="1" hangingPunct="1">
              <a:buFontTx/>
              <a:buNone/>
              <a:defRPr/>
            </a:pPr>
            <a:endParaRPr lang="ru-RU" b="1" i="1" dirty="0" smtClean="0">
              <a:latin typeface="+mj-lt"/>
            </a:endParaRPr>
          </a:p>
        </p:txBody>
      </p:sp>
      <p:pic>
        <p:nvPicPr>
          <p:cNvPr id="2050" name="Picture 2" descr="C:\Users\Татьяна\Desktop\79387565_4059800_image3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643182"/>
            <a:ext cx="4071966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://a2b2.ru/storage/images/person/141519/gallery/11878/90226_preview_22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852936"/>
            <a:ext cx="3096344" cy="2736304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36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70167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>
                <a:solidFill>
                  <a:srgbClr val="FF0000"/>
                </a:solidFill>
                <a:ea typeface="+mn-ea"/>
                <a:cs typeface="+mn-cs"/>
              </a:rPr>
              <a:t>Работа с родителями: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888" y="990600"/>
            <a:ext cx="8229600" cy="14573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  <a:r>
              <a:rPr lang="ru-RU" sz="2800" b="1" i="1" dirty="0" smtClean="0">
                <a:solidFill>
                  <a:srgbClr val="006600"/>
                </a:solidFill>
                <a:latin typeface="+mj-lt"/>
              </a:rPr>
              <a:t>создание паспорта  комнатных растений, выращивание  цветов для группы.</a:t>
            </a: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5564"/>
            <a:ext cx="3231570" cy="2620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125663"/>
            <a:ext cx="2987675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2695575"/>
            <a:ext cx="2979738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148013"/>
            <a:ext cx="29210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3571875"/>
            <a:ext cx="32353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3976688"/>
            <a:ext cx="34036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4460875"/>
            <a:ext cx="30861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23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762000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Предметно-развивающая среда: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pic>
        <p:nvPicPr>
          <p:cNvPr id="18434" name="Picture 2" descr="E:\Фото\дети с цветами\P1000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46652"/>
            <a:ext cx="7086600" cy="4930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17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334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Озеленение группы, приёмной.</a:t>
            </a:r>
          </a:p>
        </p:txBody>
      </p:sp>
      <p:pic>
        <p:nvPicPr>
          <p:cNvPr id="19458" name="Picture 2" descr="E:\Фото\солн фото\P10005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29257" y="500042"/>
            <a:ext cx="3714744" cy="32029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Татьяна\Desktop\93352348_49d4babe0953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71480"/>
            <a:ext cx="400052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Татьяна\Desktop\DSC_00000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214686"/>
            <a:ext cx="3214710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Татьяна\Desktop\PA310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357562"/>
            <a:ext cx="3929090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79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rgbClr val="006600"/>
                </a:solidFill>
                <a:latin typeface="+mj-lt"/>
              </a:rPr>
              <a:t>Практическая деятельность по созданию зелёного уголка группы позволит детям и родителям изучать природу не только по книгам, но и по собственным наблюдениям. Данный проект помогает детям проявить свою творческую активность, самим построить межличностные отношения в малых рабочих группах, испытать ощущения эмоционального удовлетворения и самореализации.</a:t>
            </a:r>
          </a:p>
          <a:p>
            <a:pPr marL="0" indent="0" eaLnBrk="1" hangingPunct="1">
              <a:buFontTx/>
              <a:buNone/>
              <a:defRPr/>
            </a:pPr>
            <a:endParaRPr lang="ru-RU" sz="2800" b="1" i="1" dirty="0" smtClean="0">
              <a:solidFill>
                <a:srgbClr val="006600"/>
              </a:solidFill>
              <a:latin typeface="+mj-lt"/>
            </a:endParaRPr>
          </a:p>
          <a:p>
            <a:pPr marL="0" indent="0" eaLnBrk="1" hangingPunct="1">
              <a:buFontTx/>
              <a:buNone/>
              <a:defRPr/>
            </a:pPr>
            <a:endParaRPr lang="ru-RU" sz="2800" b="1" i="1" dirty="0" smtClean="0">
              <a:solidFill>
                <a:srgbClr val="006600"/>
              </a:solidFill>
              <a:latin typeface="+mj-lt"/>
            </a:endParaRPr>
          </a:p>
          <a:p>
            <a:pPr marL="0" indent="0" eaLnBrk="1" hangingPunct="1">
              <a:buFontTx/>
              <a:buNone/>
              <a:defRPr/>
            </a:pPr>
            <a:endParaRPr lang="ru-RU" sz="2800" b="1" i="1" dirty="0" smtClean="0">
              <a:solidFill>
                <a:srgbClr val="006600"/>
              </a:solidFill>
              <a:latin typeface="+mj-lt"/>
            </a:endParaRPr>
          </a:p>
          <a:p>
            <a:pPr marL="0" indent="0" eaLnBrk="1" hangingPunct="1">
              <a:buFontTx/>
              <a:buNone/>
              <a:defRPr/>
            </a:pPr>
            <a:endParaRPr lang="ru-RU" sz="2800" b="1" i="1" dirty="0" smtClean="0">
              <a:solidFill>
                <a:srgbClr val="006600"/>
              </a:solidFill>
              <a:latin typeface="+mj-lt"/>
            </a:endParaRPr>
          </a:p>
          <a:p>
            <a:pPr marL="0" indent="0" eaLnBrk="1" hangingPunct="1">
              <a:buFontTx/>
              <a:buNone/>
              <a:defRPr/>
            </a:pPr>
            <a:endParaRPr lang="ru-RU" sz="2800" b="1" i="1" dirty="0" smtClean="0">
              <a:solidFill>
                <a:srgbClr val="006600"/>
              </a:solidFill>
              <a:latin typeface="+mj-lt"/>
            </a:endParaRPr>
          </a:p>
          <a:p>
            <a:pPr marL="0" indent="0" eaLnBrk="1" hangingPunct="1">
              <a:buFontTx/>
              <a:buNone/>
              <a:defRPr/>
            </a:pPr>
            <a:endParaRPr lang="ru-RU" sz="2800" b="1" i="1" dirty="0" smtClean="0">
              <a:solidFill>
                <a:srgbClr val="006600"/>
              </a:solidFill>
              <a:latin typeface="+mj-lt"/>
            </a:endParaRPr>
          </a:p>
        </p:txBody>
      </p:sp>
    </p:spTree>
  </p:cSld>
  <p:clrMapOvr>
    <a:masterClrMapping/>
  </p:clrMapOvr>
  <p:transition spd="slow" advTm="39718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Работа родителей корзина с цветами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user\Desktop\IMG_20170302_124719_1C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00200"/>
            <a:ext cx="7560839" cy="4853136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5400" b="1" i="1" dirty="0" smtClean="0">
                <a:solidFill>
                  <a:srgbClr val="FF0000"/>
                </a:solidFill>
                <a:latin typeface="+mj-lt"/>
              </a:rPr>
              <a:t>Спасибо за внимание!</a:t>
            </a:r>
            <a:endParaRPr lang="ru-RU" sz="54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2" descr="E:\Фото\дети с цветами\DSC002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28900"/>
            <a:ext cx="4876800" cy="377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51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/>
            </a:r>
            <a:br>
              <a:rPr lang="ru-RU" b="1" i="1" smtClean="0"/>
            </a:br>
            <a:r>
              <a:rPr lang="ru-RU" b="1" i="1" smtClean="0">
                <a:solidFill>
                  <a:srgbClr val="006600"/>
                </a:solidFill>
              </a:rPr>
              <a:t>Цель:</a:t>
            </a:r>
            <a:br>
              <a:rPr lang="ru-RU" b="1" i="1" smtClean="0">
                <a:solidFill>
                  <a:srgbClr val="006600"/>
                </a:solidFill>
              </a:rPr>
            </a:br>
            <a:endParaRPr lang="ru-RU" b="1" i="1" smtClean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+mj-lt"/>
              </a:rPr>
              <a:t>Образовательная: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3600" b="1" i="1" dirty="0" smtClean="0">
                <a:solidFill>
                  <a:srgbClr val="008A00"/>
                </a:solidFill>
                <a:latin typeface="+mj-lt"/>
              </a:rPr>
              <a:t>способствовать расширению представлений детей о комнатных растениях, их значимости; развивать практические навыки ухода за комнатными растениями.</a:t>
            </a:r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</p:txBody>
      </p:sp>
    </p:spTree>
    <p:custDataLst>
      <p:tags r:id="rId1"/>
    </p:custDataLst>
  </p:cSld>
  <p:clrMapOvr>
    <a:masterClrMapping/>
  </p:clrMapOvr>
  <p:transition spd="slow" advTm="1299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</a:rPr>
              <a:t>Воспитательная: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3600" b="1" i="1" smtClean="0">
                <a:solidFill>
                  <a:srgbClr val="006600"/>
                </a:solidFill>
              </a:rPr>
              <a:t>Воспитание любви к природе родного края, наблюдательности и бережного отношения к растениям; способствовать развитию воспитания экологической культуры</a:t>
            </a:r>
            <a:r>
              <a:rPr lang="ru-RU" b="1" i="1" smtClean="0">
                <a:solidFill>
                  <a:srgbClr val="006600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 advTm="204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/>
            </a:r>
            <a:br>
              <a:rPr lang="ru-RU" sz="3600" b="1" i="1" smtClean="0">
                <a:solidFill>
                  <a:srgbClr val="FF0000"/>
                </a:solidFill>
              </a:rPr>
            </a:br>
            <a:r>
              <a:rPr lang="ru-RU" sz="4000" b="1" i="1" smtClean="0">
                <a:solidFill>
                  <a:srgbClr val="FF0000"/>
                </a:solidFill>
              </a:rPr>
              <a:t>Материальная: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latin typeface="+mj-lt"/>
              </a:rPr>
              <a:t>Улучшение экологической среды в группе, объединение усилий педагога, детей, родителей, направленных на благоустройство и озеленение группы.</a:t>
            </a:r>
          </a:p>
        </p:txBody>
      </p:sp>
    </p:spTree>
    <p:custDataLst>
      <p:tags r:id="rId1"/>
    </p:custDataLst>
  </p:cSld>
  <p:clrMapOvr>
    <a:masterClrMapping/>
  </p:clrMapOvr>
  <p:transition spd="slow" advTm="158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381000"/>
            <a:ext cx="8482042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+mj-lt"/>
              </a:rPr>
              <a:t>Задачи проекта: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b="1" i="1" dirty="0" smtClean="0">
                <a:solidFill>
                  <a:srgbClr val="006600"/>
                </a:solidFill>
                <a:latin typeface="+mj-lt"/>
              </a:rPr>
              <a:t>познакомить детей с разнообразием комнатных растений; </a:t>
            </a:r>
            <a:endParaRPr lang="en-US" b="1" i="1" dirty="0" smtClean="0">
              <a:solidFill>
                <a:srgbClr val="006600"/>
              </a:solidFill>
              <a:latin typeface="+mj-lt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b="1" i="1" dirty="0" smtClean="0">
                <a:solidFill>
                  <a:srgbClr val="006600"/>
                </a:solidFill>
                <a:latin typeface="+mj-lt"/>
              </a:rPr>
              <a:t>с  приёмами по уходу за растениями;</a:t>
            </a:r>
            <a:endParaRPr lang="en-US" b="1" i="1" dirty="0" smtClean="0">
              <a:solidFill>
                <a:srgbClr val="006600"/>
              </a:solidFill>
              <a:latin typeface="+mj-lt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b="1" i="1" dirty="0" smtClean="0">
                <a:solidFill>
                  <a:srgbClr val="006600"/>
                </a:solidFill>
                <a:latin typeface="+mj-lt"/>
              </a:rPr>
              <a:t> развивать познавательный интерес;</a:t>
            </a:r>
            <a:endParaRPr lang="en-US" b="1" i="1" dirty="0" smtClean="0">
              <a:solidFill>
                <a:srgbClr val="006600"/>
              </a:solidFill>
              <a:latin typeface="+mj-lt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b="1" i="1" dirty="0" smtClean="0">
                <a:solidFill>
                  <a:srgbClr val="006600"/>
                </a:solidFill>
                <a:latin typeface="+mj-lt"/>
              </a:rPr>
              <a:t> воспитывать бережное отношение ко всему живому в группе, любовь к природе родного края. </a:t>
            </a:r>
          </a:p>
        </p:txBody>
      </p:sp>
    </p:spTree>
    <p:custDataLst>
      <p:tags r:id="rId1"/>
    </p:custDataLst>
  </p:cSld>
  <p:clrMapOvr>
    <a:masterClrMapping/>
  </p:clrMapOvr>
  <p:transition spd="slow" advTm="19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+mj-lt"/>
              </a:rPr>
              <a:t>Этапы реализации проекта: </a:t>
            </a:r>
            <a:endParaRPr lang="en-US" sz="4000" b="1" i="1" dirty="0" smtClean="0">
              <a:solidFill>
                <a:srgbClr val="FF0000"/>
              </a:solidFill>
              <a:latin typeface="+mj-lt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4000" b="1" i="1" dirty="0" smtClean="0">
                <a:solidFill>
                  <a:srgbClr val="006600"/>
                </a:solidFill>
                <a:latin typeface="+mj-lt"/>
              </a:rPr>
              <a:t>Этап I – подготовительный; </a:t>
            </a:r>
            <a:endParaRPr lang="en-US" sz="4000" b="1" i="1" dirty="0" smtClean="0">
              <a:solidFill>
                <a:srgbClr val="006600"/>
              </a:solidFill>
              <a:latin typeface="+mj-lt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4000" b="1" i="1" dirty="0" smtClean="0">
                <a:solidFill>
                  <a:srgbClr val="006600"/>
                </a:solidFill>
                <a:latin typeface="+mj-lt"/>
              </a:rPr>
              <a:t>Этап II – основной; </a:t>
            </a:r>
            <a:endParaRPr lang="en-US" sz="4000" b="1" i="1" dirty="0" smtClean="0">
              <a:solidFill>
                <a:srgbClr val="006600"/>
              </a:solidFill>
              <a:latin typeface="+mj-lt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4000" b="1" i="1" dirty="0" smtClean="0">
                <a:solidFill>
                  <a:srgbClr val="006600"/>
                </a:solidFill>
                <a:latin typeface="+mj-lt"/>
              </a:rPr>
              <a:t>Этап III – заключительный. </a:t>
            </a:r>
          </a:p>
        </p:txBody>
      </p:sp>
    </p:spTree>
    <p:custDataLst>
      <p:tags r:id="rId1"/>
    </p:custDataLst>
  </p:cSld>
  <p:clrMapOvr>
    <a:masterClrMapping/>
  </p:clrMapOvr>
  <p:transition spd="slow" advTm="11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60960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Подготовительный этап :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rgbClr val="006600"/>
                </a:solidFill>
                <a:latin typeface="+mj-lt"/>
              </a:rPr>
              <a:t>              составление перспективного плана работы по проведению проекта; подбор литературы, фотографий, иллюстраций, стихотворений, рассказов о комнатных растениях, загадок; приобретение методической литературы; создание в группе соответствующей предметно-развивающей среды; привлечение родителей для помощи педагогу: выращивание комнатного растения дома с детьми, составление паспорта о комнатных растениях, презентация комнатные растения.</a:t>
            </a:r>
          </a:p>
        </p:txBody>
      </p:sp>
    </p:spTree>
    <p:custDataLst>
      <p:tags r:id="rId1"/>
    </p:custDataLst>
  </p:cSld>
  <p:clrMapOvr>
    <a:masterClrMapping/>
  </p:clrMapOvr>
  <p:transition spd="slow" advTm="444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9|3.8|1.6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1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9|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5|2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|2.7|2.6|2.1|2.2|1.9|1.6|1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6|2.6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6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1393</TotalTime>
  <Words>651</Words>
  <Application>Microsoft Office PowerPoint</Application>
  <PresentationFormat>Экран (4:3)</PresentationFormat>
  <Paragraphs>67</Paragraphs>
  <Slides>31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Слайд 1</vt:lpstr>
      <vt:lpstr>           Всё самое прекрасное в жизни сравнивается с цветами.  Каждый человек достоин удивления, восхищения и особого ухода и внимания. </vt:lpstr>
      <vt:lpstr>Слайд 3</vt:lpstr>
      <vt:lpstr> Цель: </vt:lpstr>
      <vt:lpstr>Воспитательная:</vt:lpstr>
      <vt:lpstr> Материальная:</vt:lpstr>
      <vt:lpstr>Слайд 7</vt:lpstr>
      <vt:lpstr>Слайд 8</vt:lpstr>
      <vt:lpstr>Слайд 9</vt:lpstr>
      <vt:lpstr> </vt:lpstr>
      <vt:lpstr>Слайд 11</vt:lpstr>
      <vt:lpstr>Слайд 12</vt:lpstr>
      <vt:lpstr> </vt:lpstr>
      <vt:lpstr>Слайд 14</vt:lpstr>
      <vt:lpstr>. Направления работы: </vt:lpstr>
      <vt:lpstr>Слайд 16</vt:lpstr>
      <vt:lpstr>Слайд 17</vt:lpstr>
      <vt:lpstr>Слайд 18</vt:lpstr>
      <vt:lpstr>Слайд 19</vt:lpstr>
      <vt:lpstr>Слайд 20</vt:lpstr>
      <vt:lpstr>    Экскурсия по экологическим уголкам в других группах, по детскому саду.</vt:lpstr>
      <vt:lpstr>Слайд 22</vt:lpstr>
      <vt:lpstr>Слайд 23</vt:lpstr>
      <vt:lpstr>Слайд 24</vt:lpstr>
      <vt:lpstr>Слайд 25</vt:lpstr>
      <vt:lpstr>Слайд 26</vt:lpstr>
      <vt:lpstr>Работа с родителями:</vt:lpstr>
      <vt:lpstr>Слайд 28</vt:lpstr>
      <vt:lpstr>Озеленение группы, приёмной.</vt:lpstr>
      <vt:lpstr>Работа родителей корзина с цветами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Пользователь Windows</cp:lastModifiedBy>
  <cp:revision>127</cp:revision>
  <cp:lastPrinted>1601-01-01T00:00:00Z</cp:lastPrinted>
  <dcterms:created xsi:type="dcterms:W3CDTF">1601-01-01T00:00:00Z</dcterms:created>
  <dcterms:modified xsi:type="dcterms:W3CDTF">2017-03-03T15:32:53Z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